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328" r:id="rId2"/>
    <p:sldId id="295" r:id="rId3"/>
    <p:sldId id="313" r:id="rId4"/>
    <p:sldId id="316" r:id="rId5"/>
    <p:sldId id="318" r:id="rId6"/>
    <p:sldId id="326" r:id="rId7"/>
    <p:sldId id="323" r:id="rId8"/>
    <p:sldId id="314" r:id="rId9"/>
    <p:sldId id="322" r:id="rId10"/>
    <p:sldId id="329" r:id="rId11"/>
    <p:sldId id="321" r:id="rId12"/>
    <p:sldId id="315" r:id="rId13"/>
    <p:sldId id="330" r:id="rId14"/>
    <p:sldId id="332" r:id="rId15"/>
    <p:sldId id="331" r:id="rId16"/>
    <p:sldId id="333" r:id="rId17"/>
    <p:sldId id="334" r:id="rId18"/>
    <p:sldId id="305" r:id="rId19"/>
    <p:sldId id="335" r:id="rId20"/>
    <p:sldId id="336" r:id="rId21"/>
    <p:sldId id="337" r:id="rId22"/>
    <p:sldId id="306" r:id="rId23"/>
    <p:sldId id="309" r:id="rId24"/>
    <p:sldId id="311" r:id="rId25"/>
    <p:sldId id="31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tamaran" panose="020B0604020202020204" charset="0"/>
      <p:regular r:id="rId32"/>
      <p:bold r:id="rId33"/>
    </p:embeddedFont>
    <p:embeddedFont>
      <p:font typeface="Catamaran Thin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6"/>
            <p14:sldId id="323"/>
            <p14:sldId id="314"/>
            <p14:sldId id="322"/>
            <p14:sldId id="329"/>
            <p14:sldId id="321"/>
            <p14:sldId id="315"/>
            <p14:sldId id="330"/>
            <p14:sldId id="332"/>
            <p14:sldId id="331"/>
            <p14:sldId id="333"/>
            <p14:sldId id="334"/>
            <p14:sldId id="305"/>
            <p14:sldId id="335"/>
            <p14:sldId id="336"/>
            <p14:sldId id="337"/>
            <p14:sldId id="306"/>
            <p14:sldId id="30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B1F5EB"/>
    <a:srgbClr val="6DDD3B"/>
    <a:srgbClr val="FF3300"/>
    <a:srgbClr val="FF0000"/>
    <a:srgbClr val="125DC0"/>
    <a:srgbClr val="1051A8"/>
    <a:srgbClr val="FFC229"/>
    <a:srgbClr val="43FF98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Tipologie Sistemi di Raccomandazione Musicali che Utilizzano le Emozioni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93700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Contextual</a:t>
            </a:r>
            <a:r>
              <a:rPr lang="it-IT" b="1" dirty="0">
                <a:solidFill>
                  <a:schemeClr val="tx1"/>
                </a:solidFill>
              </a:rPr>
              <a:t> Text Information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Information </a:t>
            </a:r>
            <a:r>
              <a:rPr lang="it-IT" dirty="0" err="1">
                <a:solidFill>
                  <a:schemeClr val="tx1"/>
                </a:solidFill>
              </a:rPr>
              <a:t>Retrieval</a:t>
            </a:r>
            <a:r>
              <a:rPr lang="it-IT" dirty="0">
                <a:solidFill>
                  <a:schemeClr val="tx1"/>
                </a:solidFill>
              </a:rPr>
              <a:t> (IR)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Natural Language Processing (NLP)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Riconoscimento emozionale del testo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Documenti WEB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Content-</a:t>
            </a:r>
            <a:r>
              <a:rPr lang="it-IT" b="1" dirty="0" err="1">
                <a:solidFill>
                  <a:schemeClr val="tx1"/>
                </a:solidFill>
              </a:rPr>
              <a:t>Based</a:t>
            </a:r>
            <a:r>
              <a:rPr lang="it-IT" b="1" dirty="0">
                <a:solidFill>
                  <a:schemeClr val="tx1"/>
                </a:solidFill>
              </a:rPr>
              <a:t> Audio Analysis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Machine e Deep Learning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feature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CNN applicate a spettrogrammi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informazioni sia testuali che </a:t>
            </a:r>
            <a:r>
              <a:rPr lang="it-IT" dirty="0" err="1">
                <a:solidFill>
                  <a:schemeClr val="tx1"/>
                </a:solidFill>
              </a:rPr>
              <a:t>content-based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Necessità di avere accesso a diverse tipologie di feature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169333" y="1441999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Sparsity problem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/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/>
              <a:t>N</a:t>
            </a:r>
            <a:r>
              <a:rPr lang="en" dirty="0"/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881914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600352" y="2029427"/>
            <a:ext cx="1989697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013875" y="2030646"/>
            <a:ext cx="2097922" cy="428113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87088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sp>
        <p:nvSpPr>
          <p:cNvPr id="12" name="Google Shape;1184;p38">
            <a:extLst>
              <a:ext uri="{FF2B5EF4-FFF2-40B4-BE49-F238E27FC236}">
                <a16:creationId xmlns:a16="http://schemas.microsoft.com/office/drawing/2014/main" id="{1FE81E81-FDBD-3EB4-BDEF-56BD9F99C5D8}"/>
              </a:ext>
            </a:extLst>
          </p:cNvPr>
          <p:cNvSpPr txBox="1">
            <a:spLocks/>
          </p:cNvSpPr>
          <p:nvPr/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dei Dataset: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:</a:t>
            </a: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88976" y="1249430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499304" y="2029323"/>
            <a:ext cx="1989700" cy="430655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1995913" y="2031864"/>
            <a:ext cx="1906613" cy="42811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92533" y="2031863"/>
            <a:ext cx="1764422" cy="430408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DIFFERENZE TRA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 spazio continuo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sui quadranti di Russell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Bilanciato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di emozioni categoriche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8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504008" y="1682750"/>
            <a:ext cx="3541713" cy="2152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>
                <a:latin typeface="+mn-lt"/>
              </a:rPr>
              <a:t>MobileNet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Addestramento</a:t>
            </a:r>
            <a:r>
              <a:rPr lang="it-IT" sz="1600" dirty="0">
                <a:latin typeface="+mn-lt"/>
              </a:rPr>
              <a:t>: Singolo Frame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</a:t>
            </a:r>
            <a:r>
              <a:rPr lang="it-IT" sz="2000" b="1" dirty="0" err="1">
                <a:solidFill>
                  <a:schemeClr val="tx1"/>
                </a:solidFill>
              </a:rPr>
              <a:t>Term</a:t>
            </a:r>
            <a:r>
              <a:rPr lang="it-IT" sz="2000" b="1" dirty="0">
                <a:solidFill>
                  <a:schemeClr val="tx1"/>
                </a:solidFill>
              </a:rPr>
              <a:t> Memory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299DCEF-B593-9235-D44F-57F42BEE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51" y="878882"/>
            <a:ext cx="1341644" cy="2534829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EF4A53-437E-E691-03B8-B050E0BF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97" y="878882"/>
            <a:ext cx="771440" cy="25348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B7FEC9A-A17D-2DAA-07A1-E4055CC6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28" y="878883"/>
            <a:ext cx="1462613" cy="25348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C04834B-E02A-FA3B-199C-CF68144FA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641" y="878883"/>
            <a:ext cx="1330648" cy="2534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4C11405-B427-60AF-6646-8380DD003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289" y="878884"/>
            <a:ext cx="1468111" cy="25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</a:t>
            </a:r>
            <a:r>
              <a:rPr lang="it-IT" sz="900" dirty="0" err="1">
                <a:solidFill>
                  <a:schemeClr val="tx1"/>
                </a:solidFill>
                <a:latin typeface="+mn-lt"/>
              </a:rPr>
              <a:t>validation</a:t>
            </a:r>
            <a:r>
              <a:rPr lang="it-IT" sz="900" dirty="0">
                <a:solidFill>
                  <a:schemeClr val="tx1"/>
                </a:solidFill>
                <a:latin typeface="+mn-lt"/>
              </a:rPr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Descrizioni Modelli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MER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Generazione di Playlist Personalizzata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9026" y="3579068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Conclusioni &amp; Sviluppi Futuri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Motivazioni e rilevanza del problema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" grpId="0"/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6EE83E-F97F-89B3-2C17-3B61CAA9F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209453"/>
              </p:ext>
            </p:extLst>
          </p:nvPr>
        </p:nvGraphicFramePr>
        <p:xfrm>
          <a:off x="1524000" y="1054649"/>
          <a:ext cx="609600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FINALE</a:t>
            </a:r>
          </a:p>
        </p:txBody>
      </p:sp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male person user woman young icon - User Pictures">
            <a:extLst>
              <a:ext uri="{FF2B5EF4-FFF2-40B4-BE49-F238E27FC236}">
                <a16:creationId xmlns:a16="http://schemas.microsoft.com/office/drawing/2014/main" id="{3924F7DD-3C09-464C-A7D0-CA34B7DE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3" y="954749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te D&amp;#39;Ingrandimento Vetro Della - Grafica vettoriale gratuita su Pixabay">
            <a:extLst>
              <a:ext uri="{FF2B5EF4-FFF2-40B4-BE49-F238E27FC236}">
                <a16:creationId xmlns:a16="http://schemas.microsoft.com/office/drawing/2014/main" id="{D8DFC507-0034-4159-B2D2-2CC9D25A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34" y="851300"/>
            <a:ext cx="3691514" cy="36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121700"/>
            <a:ext cx="6660300" cy="729600"/>
          </a:xfrm>
        </p:spPr>
        <p:txBody>
          <a:bodyPr/>
          <a:lstStyle/>
          <a:p>
            <a:r>
              <a:rPr lang="it-IT" dirty="0"/>
              <a:t>Sviluppi Futuri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2" y="954749"/>
            <a:ext cx="2889411" cy="22079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1344260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8A18A5-BB42-45CC-ABA7-C9BAE1BC4C7E}"/>
              </a:ext>
            </a:extLst>
          </p:cNvPr>
          <p:cNvSpPr txBox="1"/>
          <p:nvPr/>
        </p:nvSpPr>
        <p:spPr>
          <a:xfrm>
            <a:off x="5441372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Focus sull’utente</a:t>
            </a:r>
          </a:p>
        </p:txBody>
      </p:sp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71" y="295186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7042E6-BFD3-4665-AD6B-A1434D3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6" y="602605"/>
            <a:ext cx="8148645" cy="29805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6573439" y="3242169"/>
            <a:ext cx="207288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</a:rPr>
              <a:t>https://www.scfitalia.it/kdocs/2021251/ifpi_engaging_with_music_poster.pdf</a:t>
            </a: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/>
              <a:t>those applications that can filter information in a personalized manner</a:t>
            </a:r>
            <a:r>
              <a:rPr lang="en-US" sz="1600" dirty="0"/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/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produce suggestions and recommendations to assist their users in many decision-making processes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</a:t>
            </a:r>
            <a:r>
              <a:rPr lang="en-US" sz="1300" dirty="0" err="1"/>
              <a:t>Batmaz</a:t>
            </a:r>
            <a:r>
              <a:rPr lang="en-US" sz="1300" dirty="0"/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(RSs) are software tools and techniques providing suggestions for items to be of use to a user.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B4413-2EAE-447A-95A0-076F2C0A0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9EFF37B-0CDF-4989-95A0-2D9A8C2218DA}"/>
              </a:ext>
            </a:extLst>
          </p:cNvPr>
          <p:cNvSpPr/>
          <p:nvPr/>
        </p:nvSpPr>
        <p:spPr>
          <a:xfrm>
            <a:off x="3371850" y="334872"/>
            <a:ext cx="5043488" cy="4286251"/>
          </a:xfrm>
          <a:prstGeom prst="ellipse">
            <a:avLst/>
          </a:prstGeom>
          <a:noFill/>
          <a:ln w="57150">
            <a:solidFill>
              <a:srgbClr val="6DD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F174F09-9D6D-49AA-B794-790B3D525614}"/>
              </a:ext>
            </a:extLst>
          </p:cNvPr>
          <p:cNvSpPr/>
          <p:nvPr/>
        </p:nvSpPr>
        <p:spPr>
          <a:xfrm>
            <a:off x="728662" y="334874"/>
            <a:ext cx="5043488" cy="4286251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AC7658-7DEA-4207-94F6-110454C6E45A}"/>
              </a:ext>
            </a:extLst>
          </p:cNvPr>
          <p:cNvSpPr txBox="1"/>
          <p:nvPr/>
        </p:nvSpPr>
        <p:spPr>
          <a:xfrm>
            <a:off x="940591" y="1970167"/>
            <a:ext cx="244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Affective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Computing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9A166-D27B-4AF3-B1BA-FB6647822E83}"/>
              </a:ext>
            </a:extLst>
          </p:cNvPr>
          <p:cNvSpPr txBox="1"/>
          <p:nvPr/>
        </p:nvSpPr>
        <p:spPr>
          <a:xfrm>
            <a:off x="5610353" y="1970167"/>
            <a:ext cx="267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Recommender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pPr algn="r"/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System</a:t>
            </a:r>
          </a:p>
        </p:txBody>
      </p:sp>
      <p:pic>
        <p:nvPicPr>
          <p:cNvPr id="15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CA13175-DBCE-41A5-AFD5-519BF4DD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5" t="13653" r="15118" b="9544"/>
          <a:stretch/>
        </p:blipFill>
        <p:spPr>
          <a:xfrm>
            <a:off x="3855241" y="1279928"/>
            <a:ext cx="1433517" cy="11157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932BD3-284B-C437-0D2F-3D8ED607D91A}"/>
              </a:ext>
            </a:extLst>
          </p:cNvPr>
          <p:cNvSpPr txBox="1"/>
          <p:nvPr/>
        </p:nvSpPr>
        <p:spPr>
          <a:xfrm>
            <a:off x="3940570" y="2972355"/>
            <a:ext cx="12628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006666"/>
                </a:solidFill>
              </a:rPr>
              <a:t>M</a:t>
            </a:r>
            <a:r>
              <a:rPr lang="it-IT" sz="1200" dirty="0">
                <a:solidFill>
                  <a:srgbClr val="006666"/>
                </a:solidFill>
              </a:rPr>
              <a:t>usic</a:t>
            </a: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E</a:t>
            </a:r>
            <a:r>
              <a:rPr lang="it-IT" sz="1200" dirty="0" err="1">
                <a:solidFill>
                  <a:srgbClr val="006666"/>
                </a:solidFill>
              </a:rPr>
              <a:t>motion</a:t>
            </a:r>
            <a:endParaRPr lang="it-IT" sz="1200" dirty="0">
              <a:solidFill>
                <a:srgbClr val="006666"/>
              </a:solidFill>
            </a:endParaRP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R</a:t>
            </a:r>
            <a:r>
              <a:rPr lang="it-IT" sz="1200" dirty="0" err="1">
                <a:solidFill>
                  <a:srgbClr val="006666"/>
                </a:solidFill>
              </a:rPr>
              <a:t>ecognition</a:t>
            </a:r>
            <a:endParaRPr lang="it-IT" sz="1200" dirty="0">
              <a:solidFill>
                <a:srgbClr val="0066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C631D36-C893-2705-A123-0E5539F09F73}"/>
              </a:ext>
            </a:extLst>
          </p:cNvPr>
          <p:cNvSpPr txBox="1"/>
          <p:nvPr/>
        </p:nvSpPr>
        <p:spPr>
          <a:xfrm>
            <a:off x="3940571" y="2307147"/>
            <a:ext cx="126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6666"/>
                </a:solidFill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41564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8659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407843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EE40215-F660-4F44-A563-781F16BB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2885" y="724222"/>
            <a:ext cx="41538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dei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626</Words>
  <Application>Microsoft Office PowerPoint</Application>
  <PresentationFormat>Presentazione su schermo (16:9)</PresentationFormat>
  <Paragraphs>206</Paragraphs>
  <Slides>25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Arial</vt:lpstr>
      <vt:lpstr>Catamaran Thin</vt:lpstr>
      <vt:lpstr>Calibri</vt:lpstr>
      <vt:lpstr>Catamaran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Presentazione standard di PowerPoint</vt:lpstr>
      <vt:lpstr>2. Stato dell’Arte</vt:lpstr>
      <vt:lpstr>Tendenze dei sistemi di raccomandazione in ambito musicale</vt:lpstr>
      <vt:lpstr>Presentazione standard di PowerPoint</vt:lpstr>
      <vt:lpstr>Difficoltà legate ai sistemi di raccomandazione</vt:lpstr>
      <vt:lpstr>3. Descrizione dei Modelli MER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Presentazione standard di PowerPoint</vt:lpstr>
      <vt:lpstr>5. Generazione di Playlist Personalizzata</vt:lpstr>
      <vt:lpstr>6. Conclusioni &amp; Sviluppi Futuri</vt:lpstr>
      <vt:lpstr>Sviluppi Futuri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46</cp:revision>
  <dcterms:modified xsi:type="dcterms:W3CDTF">2022-10-14T09:57:49Z</dcterms:modified>
</cp:coreProperties>
</file>